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20/04/1441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20/04/1441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20/04/1441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20/04/1441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20/04/1441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t>20/04/1441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t>20/04/1441</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t>20/04/1441</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t>20/04/1441</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20/04/1441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20/04/1441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t>20/04/1441</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b="1" u="sng" dirty="0"/>
              <a:t>تحليل النظم</a:t>
            </a:r>
            <a:r>
              <a:rPr lang="en-US" b="1" u="sng" dirty="0"/>
              <a:t> System Analysis</a:t>
            </a:r>
            <a:r>
              <a:rPr lang="en-US" dirty="0"/>
              <a:t/>
            </a:r>
            <a:br>
              <a:rPr lang="en-US" dirty="0"/>
            </a:br>
            <a:endParaRPr lang="ar-JO" dirty="0"/>
          </a:p>
        </p:txBody>
      </p:sp>
      <p:sp>
        <p:nvSpPr>
          <p:cNvPr id="3" name="عنصر نائب للمحتوى 2"/>
          <p:cNvSpPr>
            <a:spLocks noGrp="1"/>
          </p:cNvSpPr>
          <p:nvPr>
            <p:ph idx="1"/>
          </p:nvPr>
        </p:nvSpPr>
        <p:spPr/>
        <p:txBody>
          <a:bodyPr>
            <a:normAutofit lnSpcReduction="10000"/>
          </a:bodyPr>
          <a:lstStyle/>
          <a:p>
            <a:r>
              <a:rPr lang="ar-SA" dirty="0" smtClean="0"/>
              <a:t>تتطلب </a:t>
            </a:r>
            <a:r>
              <a:rPr lang="ar-SA" dirty="0"/>
              <a:t>عملية تصميم نظم المعلومات وبنائها أشخاصاً ذوي كفايات ومهارات عالية قادرين على استيعاب مشكلات النظم الموجودة وحلّها بالطريقة المثلى. لذلك نحتاج قبل البدء بعملية تصميم النظام الجديد إلى القيام بتحليل النظام الحالي تعرّف أجزائه وصياغة مشكلاته وأهدافه ووظائفه وتحديد مستخدميه</a:t>
            </a:r>
            <a:r>
              <a:rPr lang="en-US" dirty="0"/>
              <a:t>. </a:t>
            </a:r>
            <a:r>
              <a:rPr lang="ar-SA" dirty="0"/>
              <a:t>ويسمى الشخص الذي يقوم بعملية تحليل النظام القديم وتصميم النظم الجديدة وبنائها وتعديلها وتحديثها محلّل النظم</a:t>
            </a:r>
            <a:r>
              <a:rPr lang="en-US" dirty="0"/>
              <a:t>.</a:t>
            </a:r>
          </a:p>
          <a:p>
            <a:r>
              <a:rPr lang="ar-SA" b="1" dirty="0"/>
              <a:t> </a:t>
            </a:r>
            <a:endParaRPr lang="en-US" dirty="0"/>
          </a:p>
        </p:txBody>
      </p:sp>
    </p:spTree>
    <p:extLst>
      <p:ext uri="{BB962C8B-B14F-4D97-AF65-F5344CB8AC3E}">
        <p14:creationId xmlns:p14="http://schemas.microsoft.com/office/powerpoint/2010/main" val="40511699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b="1" dirty="0"/>
              <a:t>مفهوم تحليل النظم</a:t>
            </a:r>
            <a:r>
              <a:rPr lang="en-US" b="1" dirty="0"/>
              <a:t>:</a:t>
            </a:r>
            <a:r>
              <a:rPr lang="en-US" dirty="0"/>
              <a:t/>
            </a:r>
            <a:br>
              <a:rPr lang="en-US" dirty="0"/>
            </a:br>
            <a:endParaRPr lang="ar-JO" dirty="0"/>
          </a:p>
        </p:txBody>
      </p:sp>
      <p:sp>
        <p:nvSpPr>
          <p:cNvPr id="3" name="عنصر نائب للمحتوى 2"/>
          <p:cNvSpPr>
            <a:spLocks noGrp="1"/>
          </p:cNvSpPr>
          <p:nvPr>
            <p:ph idx="1"/>
          </p:nvPr>
        </p:nvSpPr>
        <p:spPr/>
        <p:txBody>
          <a:bodyPr>
            <a:normAutofit fontScale="70000" lnSpcReduction="20000"/>
          </a:bodyPr>
          <a:lstStyle/>
          <a:p>
            <a:r>
              <a:rPr lang="en-US" dirty="0" smtClean="0"/>
              <a:t>1- </a:t>
            </a:r>
            <a:r>
              <a:rPr lang="ar-SA" dirty="0"/>
              <a:t>تجزئة النظام إلى مجموعة المدخلات والإجراءات والمخرجات والتغذية الراجعة</a:t>
            </a:r>
            <a:r>
              <a:rPr lang="en-US" dirty="0"/>
              <a:t>.</a:t>
            </a:r>
          </a:p>
          <a:p>
            <a:r>
              <a:rPr lang="en-US" dirty="0"/>
              <a:t>2- </a:t>
            </a:r>
            <a:r>
              <a:rPr lang="ar-SA" dirty="0"/>
              <a:t>تحديد عناصر المدخلات والمخرجات وتحديد العلاقات المنطقية والرياضية فيما بينها</a:t>
            </a:r>
            <a:r>
              <a:rPr lang="en-US" dirty="0"/>
              <a:t>.</a:t>
            </a:r>
          </a:p>
          <a:p>
            <a:r>
              <a:rPr lang="en-US" dirty="0"/>
              <a:t>3- </a:t>
            </a:r>
            <a:r>
              <a:rPr lang="ar-SA" dirty="0"/>
              <a:t>تنظيم الإجراءات الداخلة في تركيب  النظام ضمن منظومة معادلات رياضية، وعلاقات منطقية، وعمليات معالجة بيانات واضحة المعنى، محددة المدخلات ودقيقة المخرجات</a:t>
            </a:r>
            <a:r>
              <a:rPr lang="en-US" dirty="0"/>
              <a:t>.</a:t>
            </a:r>
          </a:p>
          <a:p>
            <a:r>
              <a:rPr lang="en-US" dirty="0"/>
              <a:t>4- </a:t>
            </a:r>
            <a:r>
              <a:rPr lang="ar-SA" dirty="0"/>
              <a:t>إيجاد العلاقات التركيبية، ووسائل اتصال المعلومات والبيانات بعضها ببعض في منظومة النظم الفرعية المكوّنة للنظام</a:t>
            </a:r>
            <a:r>
              <a:rPr lang="en-US" dirty="0"/>
              <a:t>.</a:t>
            </a:r>
          </a:p>
          <a:p>
            <a:r>
              <a:rPr lang="en-US" dirty="0"/>
              <a:t>5- </a:t>
            </a:r>
            <a:r>
              <a:rPr lang="ar-SA" dirty="0"/>
              <a:t>تحديد أهداف النظام العامة والخاصة على نحو واضح</a:t>
            </a:r>
            <a:r>
              <a:rPr lang="en-US" dirty="0"/>
              <a:t>.</a:t>
            </a:r>
          </a:p>
          <a:p>
            <a:r>
              <a:rPr lang="en-US" dirty="0"/>
              <a:t>6- </a:t>
            </a:r>
            <a:r>
              <a:rPr lang="ar-SA" dirty="0"/>
              <a:t>تحديد أساليب السيطرة على مدخلات النظام وإجراءاته ومخرجاته</a:t>
            </a:r>
            <a:r>
              <a:rPr lang="en-US" dirty="0"/>
              <a:t>.</a:t>
            </a:r>
          </a:p>
          <a:p>
            <a:r>
              <a:rPr lang="en-US" dirty="0"/>
              <a:t>7- </a:t>
            </a:r>
            <a:r>
              <a:rPr lang="ar-SA" dirty="0"/>
              <a:t>تعديل النظام وتحديثه وصيانته كلّما لزم الأمر</a:t>
            </a:r>
            <a:r>
              <a:rPr lang="en-US" dirty="0"/>
              <a:t>.</a:t>
            </a:r>
          </a:p>
          <a:p>
            <a:r>
              <a:rPr lang="en-US" dirty="0"/>
              <a:t>8- </a:t>
            </a:r>
            <a:r>
              <a:rPr lang="ar-SA" dirty="0"/>
              <a:t>تصميم نظم جديدة وبنائها</a:t>
            </a:r>
            <a:r>
              <a:rPr lang="en-US" dirty="0"/>
              <a:t>.</a:t>
            </a:r>
          </a:p>
          <a:p>
            <a:r>
              <a:rPr lang="en-US" dirty="0"/>
              <a:t>9- </a:t>
            </a:r>
            <a:r>
              <a:rPr lang="ar-SA" dirty="0"/>
              <a:t>تحديد مستخدمي النظام</a:t>
            </a:r>
            <a:r>
              <a:rPr lang="en-US" dirty="0"/>
              <a:t>.</a:t>
            </a:r>
          </a:p>
          <a:p>
            <a:r>
              <a:rPr lang="ar-JO" b="1" dirty="0"/>
              <a:t> </a:t>
            </a:r>
            <a:endParaRPr lang="en-US" dirty="0"/>
          </a:p>
          <a:p>
            <a:endParaRPr lang="ar-JO" dirty="0"/>
          </a:p>
        </p:txBody>
      </p:sp>
    </p:spTree>
    <p:extLst>
      <p:ext uri="{BB962C8B-B14F-4D97-AF65-F5344CB8AC3E}">
        <p14:creationId xmlns:p14="http://schemas.microsoft.com/office/powerpoint/2010/main" val="28108168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Autofit/>
          </a:bodyPr>
          <a:lstStyle/>
          <a:p>
            <a:r>
              <a:rPr lang="ar-JO" sz="2400" b="1" u="sng" dirty="0"/>
              <a:t>ن</a:t>
            </a:r>
            <a:r>
              <a:rPr lang="ar-SA" sz="2400" b="1" u="sng" dirty="0"/>
              <a:t>ظم المكتبات ومؤسسات المعلومات المبنية على الحاسوب</a:t>
            </a:r>
            <a:r>
              <a:rPr lang="en-US" sz="2400" b="1" u="sng" dirty="0"/>
              <a:t>:</a:t>
            </a:r>
            <a:r>
              <a:rPr lang="en-US" sz="2400" dirty="0"/>
              <a:t/>
            </a:r>
            <a:br>
              <a:rPr lang="en-US" sz="2400" dirty="0"/>
            </a:br>
            <a:endParaRPr lang="ar-JO" sz="2400" dirty="0"/>
          </a:p>
        </p:txBody>
      </p:sp>
      <p:sp>
        <p:nvSpPr>
          <p:cNvPr id="3" name="عنصر نائب للمحتوى 2"/>
          <p:cNvSpPr>
            <a:spLocks noGrp="1"/>
          </p:cNvSpPr>
          <p:nvPr>
            <p:ph idx="1"/>
          </p:nvPr>
        </p:nvSpPr>
        <p:spPr/>
        <p:txBody>
          <a:bodyPr>
            <a:normAutofit fontScale="62500" lnSpcReduction="20000"/>
          </a:bodyPr>
          <a:lstStyle/>
          <a:p>
            <a:r>
              <a:rPr lang="ar-SA" dirty="0" smtClean="0"/>
              <a:t>تتكون </a:t>
            </a:r>
            <a:r>
              <a:rPr lang="ar-SA" dirty="0"/>
              <a:t>المكتبة أو مركز المعلومات عادة من أجزاء منفصلة من الناحية الشكلية إلا أنها متصلة وظيفياً تعرف بالنظم. ويختلف النظام المكتبي التقليدي عن النظام المحوسب في أن النظام التقليدي يعتمد اعتماداً كاملاً على العمل اليدوي الذي يقوم به الأفراد، أما إذا استخدم الحاسوب في تنفيذ بعض أو كل العمليات المكتبية فيعرف النظام بأنه نظام مبني على الحاسوب</a:t>
            </a:r>
            <a:r>
              <a:rPr lang="en-US" dirty="0"/>
              <a:t>.</a:t>
            </a:r>
          </a:p>
          <a:p>
            <a:r>
              <a:rPr lang="ar-SA" dirty="0"/>
              <a:t>ويعرّف النظام هنا بأنه " تفاعل منظم يتكون من الإنسان والمعلومات ومصادرها والحاسوب والبرمجيات المستخدمة المرتبطة معاً لتحقيق غايات وأهداف معينة</a:t>
            </a:r>
            <a:r>
              <a:rPr lang="en-US" dirty="0"/>
              <a:t> " </a:t>
            </a:r>
            <a:r>
              <a:rPr lang="ar-SA" dirty="0"/>
              <a:t>فالحاسوب هو مجرد آلة أو أداة تساعد المكتب على تأدية أعمال مختلفة ومعقدة بأقل كلفة ولكن بدقة أكبر وبسرعة فائقة تزيد عن دقة النظم التقليدية وسرعتها</a:t>
            </a:r>
            <a:r>
              <a:rPr lang="en-US" dirty="0"/>
              <a:t>.</a:t>
            </a:r>
          </a:p>
          <a:p>
            <a:r>
              <a:rPr lang="ar-SA" dirty="0"/>
              <a:t>وقد يشتمل كل نظام مكتب على عدد من النظم الصغيرة تعرف باسم النظم الفرعية </a:t>
            </a:r>
            <a:r>
              <a:rPr lang="en-US" dirty="0"/>
              <a:t>(Sub-Systems) </a:t>
            </a:r>
            <a:r>
              <a:rPr lang="ar-SA" dirty="0"/>
              <a:t>فقد تشتمل المكتبة الحديثة (نظام كلي) على نظم فرعية للخدمات الفنية، والخدمات العامة، والإنتاج، وتسويق المعلومات ، والعلاقات العامة، والمالية وغيرها . ويقسم كل نظام فرعي من النظم السابقة إلى نظم أخرى فرعية، فقد يشتمل النظام الفرعي للخدمات الفنية مثلاً على نظم أصغر مثل نظام تنمية مصادر المعلومات، ونظام الفهرسة والتصنيف. وينتج عن هذا التقسيم مستوى آخر من النظم تقسم بدورها إلى نظم أصغر. فعلى سبيل المثال ، قد يشتمل نظام تنمية مصادر المعلومات على نظم فرعية خاصة بمجتمع المستفيدين، وبالتزويد، وبتقييم المصادر، وبتنقيتها. وتستمر عملية تقسيم هذه النظم الفرعية إلى نظم صغيرة كلما أمكن ذلك</a:t>
            </a:r>
            <a:r>
              <a:rPr lang="en-US" dirty="0"/>
              <a:t>.</a:t>
            </a:r>
            <a:endParaRPr lang="ar-JO" dirty="0"/>
          </a:p>
        </p:txBody>
      </p:sp>
    </p:spTree>
    <p:extLst>
      <p:ext uri="{BB962C8B-B14F-4D97-AF65-F5344CB8AC3E}">
        <p14:creationId xmlns:p14="http://schemas.microsoft.com/office/powerpoint/2010/main" val="978832207"/>
      </p:ext>
    </p:extLst>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343</Words>
  <Application>Microsoft Office PowerPoint</Application>
  <PresentationFormat>عرض على الشاشة (3:4)‏</PresentationFormat>
  <Paragraphs>18</Paragraphs>
  <Slides>3</Slides>
  <Notes>0</Notes>
  <HiddenSlides>0</HiddenSlides>
  <MMClips>0</MMClips>
  <ScaleCrop>false</ScaleCrop>
  <HeadingPairs>
    <vt:vector size="4" baseType="variant">
      <vt:variant>
        <vt:lpstr>نسق</vt:lpstr>
      </vt:variant>
      <vt:variant>
        <vt:i4>1</vt:i4>
      </vt:variant>
      <vt:variant>
        <vt:lpstr>عناوين الشرائح</vt:lpstr>
      </vt:variant>
      <vt:variant>
        <vt:i4>3</vt:i4>
      </vt:variant>
    </vt:vector>
  </HeadingPairs>
  <TitlesOfParts>
    <vt:vector size="4" baseType="lpstr">
      <vt:lpstr>سمة Office</vt:lpstr>
      <vt:lpstr>تحليل النظم System Analysis </vt:lpstr>
      <vt:lpstr>مفهوم تحليل النظم: </vt:lpstr>
      <vt:lpstr>نظم المكتبات ومؤسسات المعلومات المبنية على الحاسوب: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تحليل النظم System Analysis </dc:title>
  <dc:creator>gega</dc:creator>
  <cp:lastModifiedBy>gega</cp:lastModifiedBy>
  <cp:revision>1</cp:revision>
  <dcterms:created xsi:type="dcterms:W3CDTF">2019-12-17T13:03:38Z</dcterms:created>
  <dcterms:modified xsi:type="dcterms:W3CDTF">2019-12-17T13:07:49Z</dcterms:modified>
</cp:coreProperties>
</file>